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7"/>
  </p:notesMasterIdLst>
  <p:handoutMasterIdLst>
    <p:handoutMasterId r:id="rId38"/>
  </p:handoutMasterIdLst>
  <p:sldIdLst>
    <p:sldId id="341" r:id="rId2"/>
    <p:sldId id="393" r:id="rId3"/>
    <p:sldId id="394" r:id="rId4"/>
    <p:sldId id="395" r:id="rId5"/>
    <p:sldId id="396" r:id="rId6"/>
    <p:sldId id="397" r:id="rId7"/>
    <p:sldId id="377" r:id="rId8"/>
    <p:sldId id="372" r:id="rId9"/>
    <p:sldId id="387" r:id="rId10"/>
    <p:sldId id="371" r:id="rId11"/>
    <p:sldId id="368" r:id="rId12"/>
    <p:sldId id="384" r:id="rId13"/>
    <p:sldId id="385" r:id="rId14"/>
    <p:sldId id="388" r:id="rId15"/>
    <p:sldId id="374" r:id="rId16"/>
    <p:sldId id="401" r:id="rId17"/>
    <p:sldId id="398" r:id="rId18"/>
    <p:sldId id="399" r:id="rId19"/>
    <p:sldId id="365" r:id="rId20"/>
    <p:sldId id="406" r:id="rId21"/>
    <p:sldId id="416" r:id="rId22"/>
    <p:sldId id="414" r:id="rId23"/>
    <p:sldId id="415" r:id="rId24"/>
    <p:sldId id="412" r:id="rId25"/>
    <p:sldId id="407" r:id="rId26"/>
    <p:sldId id="408" r:id="rId27"/>
    <p:sldId id="409" r:id="rId28"/>
    <p:sldId id="410" r:id="rId29"/>
    <p:sldId id="411" r:id="rId30"/>
    <p:sldId id="413" r:id="rId31"/>
    <p:sldId id="402" r:id="rId32"/>
    <p:sldId id="403" r:id="rId33"/>
    <p:sldId id="404" r:id="rId34"/>
    <p:sldId id="405" r:id="rId35"/>
    <p:sldId id="379" r:id="rId3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-70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Plenary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US– 5.-7. June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SP-190524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062.zip" TargetMode="External"/><Relationship Id="rId2" Type="http://schemas.openxmlformats.org/officeDocument/2006/relationships/hyperlink" Target="http://www.3gpp.org/ftp/tsg_ct/TSG_CT/TSGC_84_Newport_Beach/Docs/CP-19106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ct/TSG_CT/TSGC_84_Newport_Beach/Docs/CP-191110.zip" TargetMode="External"/><Relationship Id="rId4" Type="http://schemas.openxmlformats.org/officeDocument/2006/relationships/hyperlink" Target="http://www.3gpp.org/ftp/tsg_ct/TSG_CT/TSGC_84_Newport_Beach/Docs/CP-191063.zi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151.zip" TargetMode="External"/><Relationship Id="rId2" Type="http://schemas.openxmlformats.org/officeDocument/2006/relationships/hyperlink" Target="http://www.3gpp.org/ftp/tsg_ct/TSG_CT/TSGC_84_Newport_Beach/Docs/CP-19111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4_Newport_Beach/Docs/CP-191152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4_Newport_Beach/Docs/CP-191111.zip" TargetMode="External"/><Relationship Id="rId7" Type="http://schemas.openxmlformats.org/officeDocument/2006/relationships/hyperlink" Target="http://www.3gpp.org/ftp/tsg_ct/TSG_CT/TSGC_84_Newport_Beach/Docs/CP-191159.zip" TargetMode="External"/><Relationship Id="rId2" Type="http://schemas.openxmlformats.org/officeDocument/2006/relationships/hyperlink" Target="http://www.3gpp.org/ftp/tsg_ct/TSG_CT/TSGC_84_Newport_Beach/Docs/CP-19106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4_Newport_Beach/Docs/CP-191157.zip" TargetMode="External"/><Relationship Id="rId5" Type="http://schemas.openxmlformats.org/officeDocument/2006/relationships/hyperlink" Target="http://www.3gpp.org/ftp/tsg_ct/TSG_CT/TSGC_84_Newport_Beach/Docs/CP-191156.zip" TargetMode="External"/><Relationship Id="rId4" Type="http://schemas.openxmlformats.org/officeDocument/2006/relationships/hyperlink" Target="http://www.3gpp.org/ftp/tsg_ct/TSG_CT/TSGC_84_Newport_Beach/Docs/CP-191155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Email_Discussions/CT4/CT84/Draft" TargetMode="External"/><Relationship Id="rId2" Type="http://schemas.openxmlformats.org/officeDocument/2006/relationships/hyperlink" Target="ftp://ftp.3gpp.org/Email_Discussions/CT3/CT84/Draft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Email_Discussions/CT4/CT84/Stable" TargetMode="External"/><Relationship Id="rId2" Type="http://schemas.openxmlformats.org/officeDocument/2006/relationships/hyperlink" Target="ftp://ftp.3gpp.org/Email_Discussions/CT3/CT84/Stabl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tp://ftp.3gpp.org/Email_Discussions/CT4/CT84/Final" TargetMode="External"/><Relationship Id="rId4" Type="http://schemas.openxmlformats.org/officeDocument/2006/relationships/hyperlink" Target="ftp://ftp.3gpp.org/Email_Discussions/CT3/CT84/Final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SA#84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B/D/F)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432 (112)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14</a:t>
            </a:r>
          </a:p>
          <a:p>
            <a:r>
              <a:rPr lang="en-US" dirty="0">
                <a:latin typeface="Arial "/>
              </a:rPr>
              <a:t>Approved Revised SID/WID</a:t>
            </a:r>
          </a:p>
          <a:p>
            <a:pPr lvl="1"/>
            <a:r>
              <a:rPr lang="en-US" dirty="0">
                <a:latin typeface="Arial "/>
              </a:rPr>
              <a:t>7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12</a:t>
            </a:r>
          </a:p>
          <a:p>
            <a:r>
              <a:rPr lang="en-US" dirty="0">
                <a:latin typeface="Arial "/>
              </a:rPr>
              <a:t>New TS/TR presented for information</a:t>
            </a:r>
          </a:p>
          <a:p>
            <a:pPr lvl="1"/>
            <a:r>
              <a:rPr lang="en-US" dirty="0">
                <a:latin typeface="Arial "/>
              </a:rPr>
              <a:t>2</a:t>
            </a:r>
          </a:p>
          <a:p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388981"/>
              </p:ext>
            </p:extLst>
          </p:nvPr>
        </p:nvGraphicFramePr>
        <p:xfrm>
          <a:off x="135409" y="1973906"/>
          <a:ext cx="11742738" cy="453289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CP-191060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service based protocol </a:t>
                      </a:r>
                      <a:r>
                        <a:rPr lang="en-GB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improvements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optimisations on UE radio capability signalling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29.673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29.674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600" i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29.675</a:t>
                      </a:r>
                      <a:endParaRPr lang="fr-FR" sz="160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CP-191062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for CT aspect of single radio voice continuity from 5GS to 3G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CP-191063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5G URLLC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SBA interactions between IMS and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29.562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User data interworking, Coexistence and Migration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23.632</a:t>
                      </a:r>
                    </a:p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29.563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CP-191110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Volume Based Charging Aspects for VoLTE 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674945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702221"/>
              </p:ext>
            </p:extLst>
          </p:nvPr>
        </p:nvGraphicFramePr>
        <p:xfrm>
          <a:off x="135409" y="1973906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3GPP Northbound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CP-191113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5GS Transfer of Policies for Background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CP-191151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for withdrawal of TS 24.323 from Rel-11, Rel-12, Rel-13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CP-191152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Mobile Communication System for Railways (MONASTERY)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V2XAPP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eV2XARC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Study on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Nudsf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29.808</a:t>
                      </a:r>
                    </a:p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674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96519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916062"/>
              </p:ext>
            </p:extLst>
          </p:nvPr>
        </p:nvGraphicFramePr>
        <p:xfrm>
          <a:off x="135409" y="1973906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CP-191064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to the 5GC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CP-191111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Enablers for Network Automation for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CP-191155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enhancements of Public Warning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CP-191156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wireless and wireline convergence for the 5G system architecture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CP-191157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5GS enhanced support of vertical and LAN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CP-191237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Cellular IoT support and evolution for the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29.541</a:t>
                      </a: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CP-191159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Stage 3 for MC Communication Interworking with Land Mobile Radio Systems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56749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846108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086981"/>
              </p:ext>
            </p:extLst>
          </p:nvPr>
        </p:nvGraphicFramePr>
        <p:xfrm>
          <a:off x="135408" y="1973906"/>
          <a:ext cx="11257521" cy="1697241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TR 23.735 v1.0.0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for information of 3GPP TR 23.735 v1.0.0 on Study on enhancements of Public Warning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29.379 v1.0.0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for information of 3GPP TS 29.379 v1.0.0 on Mission Critical Push To Talk (MCPTT) call control interworking with LMR systems;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25882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1/2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careful with late changes in stage 2 specifications for Rel-15</a:t>
            </a:r>
          </a:p>
          <a:p>
            <a:pPr lvl="1"/>
            <a:r>
              <a:rPr lang="en-US" dirty="0" smtClean="0"/>
              <a:t>Some agreed CRs at stage 2 cause backward incompatible changes in stage 3 specifications managed by CT WGs</a:t>
            </a:r>
          </a:p>
          <a:p>
            <a:pPr lvl="1"/>
            <a:r>
              <a:rPr lang="en-US" dirty="0" smtClean="0"/>
              <a:t>Some CRs for alignment with stage 2 have not been agreed; </a:t>
            </a:r>
          </a:p>
          <a:p>
            <a:pPr lvl="1"/>
            <a:r>
              <a:rPr lang="en-US" dirty="0" smtClean="0"/>
              <a:t>For some others, it was difficult to find a proper solution to agree on them</a:t>
            </a:r>
          </a:p>
          <a:p>
            <a:pPr lvl="1"/>
            <a:r>
              <a:rPr lang="en-US" dirty="0" smtClean="0"/>
              <a:t>Stage 2 specification owners should </a:t>
            </a:r>
            <a:r>
              <a:rPr lang="en-US" b="1" dirty="0" smtClean="0"/>
              <a:t>ONLY</a:t>
            </a:r>
            <a:r>
              <a:rPr lang="en-US" dirty="0" smtClean="0"/>
              <a:t> agree on FASMO CRs for Essential corrections in Rel-15. Anything else should consider for Rel-16</a:t>
            </a:r>
          </a:p>
        </p:txBody>
      </p:sp>
      <p:sp>
        <p:nvSpPr>
          <p:cNvPr id="4" name="Flèche droite 3"/>
          <p:cNvSpPr/>
          <p:nvPr/>
        </p:nvSpPr>
        <p:spPr>
          <a:xfrm>
            <a:off x="1052944" y="3796147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</a:t>
            </a:r>
            <a:r>
              <a:rPr lang="en-US" dirty="0" smtClean="0"/>
              <a:t>2/2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ETSI Forge: Ongoing trial 6-months period </a:t>
            </a:r>
            <a:r>
              <a:rPr lang="en-US" dirty="0" smtClean="0">
                <a:sym typeface="Wingdings" panose="05000000000000000000" pitchFamily="2" charset="2"/>
              </a:rPr>
              <a:t> CT#85</a:t>
            </a:r>
            <a:endParaRPr lang="en-US" dirty="0" smtClean="0"/>
          </a:p>
          <a:p>
            <a:pPr lvl="1"/>
            <a:r>
              <a:rPr lang="en-US" dirty="0" smtClean="0"/>
              <a:t>CT3 and CT4 commit to use ETSI forge for </a:t>
            </a:r>
          </a:p>
          <a:p>
            <a:pPr lvl="2"/>
            <a:r>
              <a:rPr lang="en-US" dirty="0"/>
              <a:t>U</a:t>
            </a:r>
            <a:r>
              <a:rPr lang="en-US" dirty="0" smtClean="0"/>
              <a:t>ploading draft versions of </a:t>
            </a:r>
            <a:r>
              <a:rPr lang="en-US" dirty="0" err="1" smtClean="0"/>
              <a:t>OpenAPI</a:t>
            </a:r>
            <a:r>
              <a:rPr lang="en-US" dirty="0" smtClean="0"/>
              <a:t> files generating right after the meeting</a:t>
            </a:r>
          </a:p>
          <a:p>
            <a:pPr lvl="2"/>
            <a:r>
              <a:rPr lang="en-US" dirty="0" err="1" smtClean="0"/>
              <a:t>OpenAPI</a:t>
            </a:r>
            <a:r>
              <a:rPr lang="en-US" dirty="0" smtClean="0"/>
              <a:t> file validation, cross-reference checking and triggering CRs sent to the plenary to correct possible errors</a:t>
            </a:r>
          </a:p>
          <a:p>
            <a:pPr lvl="2"/>
            <a:r>
              <a:rPr lang="en-US" dirty="0" smtClean="0"/>
              <a:t>Preparation of the final draft version that will be used at the plenary, </a:t>
            </a:r>
            <a:r>
              <a:rPr lang="en-US" dirty="0"/>
              <a:t>ensuring that all the approved CRs are </a:t>
            </a:r>
            <a:r>
              <a:rPr lang="en-US" dirty="0" smtClean="0"/>
              <a:t>correctly implemented</a:t>
            </a:r>
          </a:p>
          <a:p>
            <a:pPr lvl="1"/>
            <a:r>
              <a:rPr lang="en-US" dirty="0" smtClean="0"/>
              <a:t>CT Rapporteurs  are strongly encouraged </a:t>
            </a:r>
            <a:r>
              <a:rPr lang="en-US" dirty="0"/>
              <a:t>to </a:t>
            </a:r>
            <a:r>
              <a:rPr lang="en-US" dirty="0" smtClean="0"/>
              <a:t>use the tool and it is fairly followed</a:t>
            </a:r>
          </a:p>
          <a:p>
            <a:pPr lvl="1"/>
            <a:r>
              <a:rPr lang="en-US" dirty="0" smtClean="0"/>
              <a:t>Feedback are collected in order to improve the tool if needed</a:t>
            </a:r>
          </a:p>
          <a:p>
            <a:pPr lvl="1"/>
            <a:r>
              <a:rPr lang="en-US" smtClean="0"/>
              <a:t>TBC: </a:t>
            </a:r>
            <a:r>
              <a:rPr lang="en-US" dirty="0" smtClean="0"/>
              <a:t>automate the generation of the YAML files from the TS</a:t>
            </a:r>
          </a:p>
          <a:p>
            <a:pPr lvl="1"/>
            <a:r>
              <a:rPr lang="en-US" dirty="0" smtClean="0"/>
              <a:t>SA5 is kindly requested to follow the same process ASAP.</a:t>
            </a:r>
          </a:p>
          <a:p>
            <a:pPr lvl="2"/>
            <a:r>
              <a:rPr lang="en-US" dirty="0" smtClean="0"/>
              <a:t>a detailed process used in CT WG is provided for information in the annex</a:t>
            </a:r>
            <a:endParaRPr lang="fr-FR" dirty="0"/>
          </a:p>
        </p:txBody>
      </p:sp>
      <p:sp>
        <p:nvSpPr>
          <p:cNvPr id="4" name="Flèche droite 3"/>
          <p:cNvSpPr/>
          <p:nvPr/>
        </p:nvSpPr>
        <p:spPr>
          <a:xfrm>
            <a:off x="976739" y="5735781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844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</a:t>
            </a:r>
            <a:r>
              <a:rPr lang="en-US" dirty="0" smtClean="0"/>
              <a:t>SA				1/2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14785"/>
            <a:ext cx="10515600" cy="4351338"/>
          </a:xfrm>
        </p:spPr>
        <p:txBody>
          <a:bodyPr/>
          <a:lstStyle/>
          <a:p>
            <a:r>
              <a:rPr lang="en-US" dirty="0" smtClean="0"/>
              <a:t>LS </a:t>
            </a:r>
            <a:r>
              <a:rPr lang="en-US" dirty="0"/>
              <a:t>reply on </a:t>
            </a:r>
            <a:r>
              <a:rPr lang="en-US" dirty="0" err="1"/>
              <a:t>Nudr</a:t>
            </a:r>
            <a:r>
              <a:rPr lang="en-US" dirty="0"/>
              <a:t> Sensitive Data Protection (</a:t>
            </a:r>
            <a:r>
              <a:rPr lang="en-US" dirty="0" smtClean="0"/>
              <a:t>SP-190328/CP-191175)</a:t>
            </a:r>
          </a:p>
          <a:p>
            <a:pPr lvl="1"/>
            <a:r>
              <a:rPr lang="en-US" dirty="0" smtClean="0"/>
              <a:t>Ongoing discussion between CT4, SA3 and SA2 on the storage of sensitive data in the UDR in 5GC</a:t>
            </a:r>
          </a:p>
          <a:p>
            <a:pPr lvl="1"/>
            <a:r>
              <a:rPr lang="en-US" dirty="0" smtClean="0"/>
              <a:t>Very </a:t>
            </a:r>
            <a:r>
              <a:rPr lang="en-US" dirty="0"/>
              <a:t>l</a:t>
            </a:r>
            <a:r>
              <a:rPr lang="en-US" dirty="0" smtClean="0"/>
              <a:t>ate SA3 advice given </a:t>
            </a:r>
            <a:r>
              <a:rPr lang="en-US" dirty="0"/>
              <a:t>in </a:t>
            </a:r>
            <a:r>
              <a:rPr lang="en-US" dirty="0" smtClean="0"/>
              <a:t>SP-190290 prohibiting the storage of sensitive data in the UDR and to store them in the ARPF collocated with the UDM</a:t>
            </a:r>
          </a:p>
          <a:p>
            <a:pPr lvl="2"/>
            <a:r>
              <a:rPr lang="en-US" dirty="0" smtClean="0"/>
              <a:t>In contradiction with the CT4’s Rel-15 TS 29.505 (frozen) defining the </a:t>
            </a:r>
            <a:r>
              <a:rPr lang="en-US" dirty="0" err="1" smtClean="0"/>
              <a:t>Nudr</a:t>
            </a:r>
            <a:r>
              <a:rPr lang="en-US" dirty="0" smtClean="0"/>
              <a:t> interface in which it is possible to store these data in the UDR</a:t>
            </a:r>
            <a:endParaRPr lang="en-US" dirty="0"/>
          </a:p>
          <a:p>
            <a:pPr lvl="2"/>
            <a:r>
              <a:rPr lang="en-US" dirty="0" smtClean="0"/>
              <a:t>Not aligned with former agreement reached for UDC back to Rel-9, for which it was possible. UDC being used as a basis for the design of the </a:t>
            </a:r>
            <a:r>
              <a:rPr lang="en-US" dirty="0" err="1" smtClean="0"/>
              <a:t>Nudr</a:t>
            </a:r>
            <a:r>
              <a:rPr lang="en-US" dirty="0" smtClean="0"/>
              <a:t> interface</a:t>
            </a:r>
          </a:p>
          <a:p>
            <a:pPr lvl="2"/>
            <a:r>
              <a:rPr lang="en-US" dirty="0" smtClean="0"/>
              <a:t>ARPF and related SBIs are not defined in Stage 2, which leave Stage 3 with no clear solution regarding the storage and the handling of the permanent keys if the SA3 guidance is enforced</a:t>
            </a:r>
          </a:p>
          <a:p>
            <a:pPr lvl="1"/>
            <a:r>
              <a:rPr lang="en-US" dirty="0" smtClean="0"/>
              <a:t>CT on behalf of CT4, </a:t>
            </a:r>
            <a:r>
              <a:rPr lang="en-US" dirty="0" smtClean="0"/>
              <a:t>like SA2, are kindly asking </a:t>
            </a:r>
            <a:r>
              <a:rPr lang="en-US" dirty="0" smtClean="0"/>
              <a:t>SA </a:t>
            </a:r>
            <a:r>
              <a:rPr lang="en-US" dirty="0" smtClean="0"/>
              <a:t>for </a:t>
            </a:r>
            <a:r>
              <a:rPr lang="en-US" dirty="0"/>
              <a:t>more guidance </a:t>
            </a:r>
            <a:r>
              <a:rPr lang="en-US" dirty="0" smtClean="0"/>
              <a:t>on </a:t>
            </a:r>
            <a:r>
              <a:rPr lang="en-US" dirty="0"/>
              <a:t>this topic to solve this misalignment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4" name="Flèche droite 3"/>
          <p:cNvSpPr/>
          <p:nvPr/>
        </p:nvSpPr>
        <p:spPr>
          <a:xfrm>
            <a:off x="1004452" y="5708073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4144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</a:t>
            </a:r>
            <a:r>
              <a:rPr lang="en-US" dirty="0" smtClean="0"/>
              <a:t>SA				2/2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OpenAPI</a:t>
            </a:r>
            <a:r>
              <a:rPr lang="en-US" dirty="0" smtClean="0"/>
              <a:t> </a:t>
            </a:r>
            <a:r>
              <a:rPr lang="en-US" dirty="0"/>
              <a:t>versioning in SA5</a:t>
            </a:r>
          </a:p>
          <a:p>
            <a:pPr lvl="1"/>
            <a:r>
              <a:rPr lang="en-US" dirty="0" smtClean="0"/>
              <a:t>a late </a:t>
            </a:r>
            <a:r>
              <a:rPr lang="en-US" dirty="0"/>
              <a:t>CR against TS 32.291 is </a:t>
            </a:r>
            <a:r>
              <a:rPr lang="en-US" dirty="0" smtClean="0"/>
              <a:t>sent to SA plenary for approval, to update the version number of </a:t>
            </a:r>
            <a:r>
              <a:rPr lang="en-GB" dirty="0" err="1" smtClean="0"/>
              <a:t>Nchf</a:t>
            </a:r>
            <a:r>
              <a:rPr lang="en-GB" dirty="0"/>
              <a:t>_ </a:t>
            </a:r>
            <a:r>
              <a:rPr lang="en-GB" dirty="0" err="1"/>
              <a:t>ConvergedCharging</a:t>
            </a:r>
            <a:r>
              <a:rPr lang="en-GB" dirty="0"/>
              <a:t> API (</a:t>
            </a:r>
            <a:r>
              <a:rPr lang="en-GB" dirty="0" smtClean="0"/>
              <a:t>SP-190522)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everal </a:t>
            </a:r>
            <a:r>
              <a:rPr lang="en-US" dirty="0"/>
              <a:t>data types defined in </a:t>
            </a:r>
            <a:r>
              <a:rPr lang="en-US" dirty="0" smtClean="0"/>
              <a:t>TS 32.291 </a:t>
            </a:r>
            <a:r>
              <a:rPr lang="en-US" dirty="0"/>
              <a:t>are used, and referenced, by our CT3/4 </a:t>
            </a:r>
            <a:r>
              <a:rPr lang="en-US" dirty="0" smtClean="0"/>
              <a:t>APIs</a:t>
            </a:r>
          </a:p>
          <a:p>
            <a:pPr lvl="1"/>
            <a:r>
              <a:rPr lang="en-US" dirty="0" smtClean="0"/>
              <a:t>So it is important that the API version is up to date to consider impacts on other specifications</a:t>
            </a:r>
          </a:p>
          <a:p>
            <a:pPr lvl="1"/>
            <a:r>
              <a:rPr lang="en-US" dirty="0" smtClean="0"/>
              <a:t>SA is kindly asked to consider and agree on the late CR to </a:t>
            </a:r>
            <a:r>
              <a:rPr lang="en-US" dirty="0"/>
              <a:t>TS 32.291 </a:t>
            </a:r>
            <a:endParaRPr lang="en-GB" dirty="0" smtClean="0"/>
          </a:p>
          <a:p>
            <a:pPr lvl="1"/>
            <a:endParaRPr lang="en-US" dirty="0"/>
          </a:p>
        </p:txBody>
      </p:sp>
      <p:sp>
        <p:nvSpPr>
          <p:cNvPr id="4" name="Flèche droite 3"/>
          <p:cNvSpPr/>
          <p:nvPr/>
        </p:nvSpPr>
        <p:spPr>
          <a:xfrm>
            <a:off x="1052945" y="4461163"/>
            <a:ext cx="512619" cy="3602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39441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Special thanks to MCC for excellent meeting support.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</a:t>
            </a:r>
            <a:r>
              <a:rPr lang="fr-FR" altLang="en-US" sz="1800"/>
              <a:t>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johannes.achter@t-mobile.at</a:t>
            </a: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4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" y="1973263"/>
            <a:ext cx="13303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27775" y="1973263"/>
            <a:ext cx="10509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5010150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56209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</a:t>
            </a:r>
            <a:r>
              <a:rPr lang="en-US" altLang="fr-FR" dirty="0" smtClean="0"/>
              <a:t>Specification </a:t>
            </a:r>
            <a:r>
              <a:rPr lang="en-US" altLang="fr-FR" dirty="0"/>
              <a:t>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38549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Radio Capability Management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29.674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UCMF/UCME-MME interface;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29.675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UE Radio Capability Provisioning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29.562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HSS services for Interworking with IMS;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23.632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User Data Interworking, Coexistence and Migration; stage 2 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29.563</a:t>
                      </a:r>
                    </a:p>
                    <a:p>
                      <a:pPr algn="l" fontAlgn="t"/>
                      <a:endParaRPr lang="en-GB" sz="1600" b="0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HSS services for interworking with UDM; Stage 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878613"/>
              </p:ext>
            </p:extLst>
          </p:nvPr>
        </p:nvGraphicFramePr>
        <p:xfrm>
          <a:off x="135408" y="1973906"/>
          <a:ext cx="11257521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 "/>
                          <a:ea typeface="Times New Roman" panose="02020603050405020304" pitchFamily="18" charset="0"/>
                        </a:rPr>
                        <a:t>V2X Application Enabler (VAE) layer; Protocol aspects;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 "/>
                          <a:ea typeface="Times New Roman" panose="02020603050405020304" pitchFamily="18" charset="0"/>
                        </a:rPr>
                        <a:t>V2X Application Enabler (VAE) service;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Vehicle-to-Everything (V2X) services in 5G System (5GS); Protocol aspects;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24.588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Vehicle-to-Everything (V2X) services in 5G System (5GS); UE policies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CT1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TS 29.541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5G System; Session Management Services for NIDD;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TR 29.808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Study on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Nudsf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+mn-cs"/>
                        </a:rPr>
                        <a:t> Service Based Interface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8074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470699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 </a:t>
            </a:r>
            <a:r>
              <a:rPr lang="en-US" dirty="0"/>
              <a:t>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/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DNN based congestion control for PDU session for LADN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1158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DNN based congestion control for PDU session for LADN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1195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1159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C1-193549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Handling of PDU session modification while a back-off timer is running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1061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C1-193550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Handling of PDU session modification while a back-off timer is running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1061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Indicating PS data off status report for the UE in the Non-allowed Area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1150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1397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CP-191123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C1-193535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Indicating PS data off status report for the UE in the Non-allowed Area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1398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initiated EPS bearer synchronization when moving from EPC to 5GC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1066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Network initiated EPS bearer synchronization when moving from EPC to 5GC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1227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C1-193308</a:t>
                      </a:r>
                      <a:endParaRPr lang="de-DE" sz="10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N1 CIoT capability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24,301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3181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CP-191129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C1-193596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Interaction between active time for MICO mode and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eDRX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 1283 (SA2)</a:t>
                      </a:r>
                      <a:endParaRPr lang="de-DE" sz="1000" b="1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</a:t>
            </a:r>
            <a:r>
              <a:rPr lang="en-US" dirty="0" smtClean="0"/>
              <a:t>approval </a:t>
            </a:r>
            <a:r>
              <a:rPr lang="en-US" dirty="0"/>
              <a:t>(CT1</a:t>
            </a:r>
            <a:r>
              <a:rPr lang="en-US" dirty="0" smtClean="0"/>
              <a:t>)  1/3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930694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/>
          </p:nvPr>
        </p:nvGraphicFramePr>
        <p:xfrm>
          <a:off x="802105" y="1999343"/>
          <a:ext cx="10418888" cy="4102717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C1-193301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Terminology definition for 5G_CIoT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C1-193586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General introduction on CIoT 5GS optimizations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TS 23.501 CR 1101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C1-193791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CIoT capability negotiation between UE and network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1186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C1-193797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User plane </a:t>
                      </a: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CIoT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5GS optimization (already revised into CP-191163)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1130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CR1181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C1-193936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 only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1131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TS23.501 CR 1101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C1-192128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Clarification on LADN information for the registered and equivalent PLMNs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1029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C1-193927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UE-requested PDU session modification procedure and exemption indication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1249 (SA2) TS 29.502 CR 0131 (CT4)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C1-193943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inconsistent requirements for the use of SUCI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TS/TR 33.501 CR 0567 (SA3)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C1-193918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Applicability of the allowed NSSAI in an equivalent PLMN outside the UE's registration area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1131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CP-191137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C1-193933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 for non-3GPP access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24,502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1185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</a:t>
            </a:r>
            <a:r>
              <a:rPr lang="en-US" dirty="0" smtClean="0"/>
              <a:t>approval </a:t>
            </a:r>
            <a:r>
              <a:rPr lang="en-US" dirty="0"/>
              <a:t>(CT1</a:t>
            </a:r>
            <a:r>
              <a:rPr lang="en-US" dirty="0" smtClean="0"/>
              <a:t>)  2/3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719889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/>
          </p:nvPr>
        </p:nvGraphicFramePr>
        <p:xfrm>
          <a:off x="802105" y="1999343"/>
          <a:ext cx="10418888" cy="3376633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CP-191138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C1-193768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Access PDU Session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23.502 CR 1190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CP-191144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C1-192661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 of RLOS preferred PLMN list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24,368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23.122 CR 0415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C1-192784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Configuration of RLOS preferred PLMN list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23,122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31.102 CR 0847 (CT6), TS 24.368 CR 0041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C1-192550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Support for ANBR and RAN-assisted codec adaptation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24,229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6328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26.114 CR 461 (SA4)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CP-191147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C1-193643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P-CSCF restoration procedures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24,229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6322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23.380 CR 0105 (CT4)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C1-193502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 of non-public network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1219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C1-193512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dedicated child SA and a DSCP value for QoS flows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24,502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1264 (SA2)</a:t>
                      </a:r>
                      <a:endParaRPr lang="de-DE" sz="100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CP-191148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C1-193929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Packet filters based on N3IWF IP address and SPI for IPsec SA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24,501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1231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23.501 CR 1264 (SA2)</a:t>
                      </a:r>
                      <a:endParaRPr lang="de-DE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  <a:r>
              <a:rPr lang="en-US" dirty="0" smtClean="0"/>
              <a:t>(</a:t>
            </a:r>
            <a:r>
              <a:rPr lang="en-US" dirty="0"/>
              <a:t>CT1</a:t>
            </a:r>
            <a:r>
              <a:rPr lang="en-US" dirty="0" smtClean="0"/>
              <a:t>)  3/3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000342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</a:t>
            </a:r>
            <a:r>
              <a:rPr lang="en-US" dirty="0" smtClean="0"/>
              <a:t>approval (CT3)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73" y="2027233"/>
            <a:ext cx="11809877" cy="375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220763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</a:t>
            </a:r>
            <a:r>
              <a:rPr lang="en-US" dirty="0" smtClean="0"/>
              <a:t>CT4)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pPr marL="0" indent="0">
              <a:buNone/>
            </a:pPr>
            <a:endParaRPr lang="en-US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776398"/>
              </p:ext>
            </p:extLst>
          </p:nvPr>
        </p:nvGraphicFramePr>
        <p:xfrm>
          <a:off x="346365" y="1856512"/>
          <a:ext cx="11319161" cy="44144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25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62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77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75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5736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659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5122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6199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30233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789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CR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Rev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TD#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Other Aff Specs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AffectedWG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S2 Tdoc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29.244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0251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Rel-15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Matching a PFD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C4-192393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23.203-1126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SA2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S2-1904184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29.274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1945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Cause in Context Acknowledge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C4-192465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23.502-1231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S2-1903930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0130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PDU Session Establishment support Control Plane </a:t>
                      </a:r>
                      <a:r>
                        <a:rPr lang="en-US" sz="1400" dirty="0" err="1">
                          <a:effectLst/>
                        </a:rPr>
                        <a:t>CIoT</a:t>
                      </a:r>
                      <a:r>
                        <a:rPr lang="en-US" sz="1400" dirty="0">
                          <a:effectLst/>
                        </a:rPr>
                        <a:t> Optimization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C4-192342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23.502-1184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S2-1906139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0135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Correct Nsmf_PDUSession_Create to support Mobility Restriction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C4-192459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23.502-0934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Approved at SA#83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037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0137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MA PDU Session Release over a Single Access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C4-192523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23.502-1217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S2-1904134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29.502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0140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EPS Interworking Indication for N3GPP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C4-192322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23.502-1150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S2-1904167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29.510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0148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NWDAF Discovery and Selection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C4-192533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23.501-1258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S2-1903964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29.510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0199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PCF Group Id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C4-192313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23.501-1366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S2-1905949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46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29.572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0024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Rel-15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UE Positioning Capabilities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C4-191431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23.502-1143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SA2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S2-1904482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45857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8E361195-DB6D-41E4-8373-E8A41933195B}"/>
              </a:ext>
            </a:extLst>
          </p:cNvPr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Ricky Kaura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ricky.kaura@samsung.com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24892072-0269-4563-9509-16AC02395B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46346"/>
            <a:ext cx="1271169" cy="1695313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=""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055608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OpenAPI</a:t>
            </a:r>
            <a:r>
              <a:rPr lang="en-US" dirty="0"/>
              <a:t> </a:t>
            </a:r>
            <a:r>
              <a:rPr lang="en-US" dirty="0" smtClean="0"/>
              <a:t>files handling in CT WG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ETSI Forge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0995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a summary of the actions to be taken for the handling of the </a:t>
            </a:r>
            <a:r>
              <a:rPr lang="en-US" dirty="0" err="1"/>
              <a:t>OpenAPI</a:t>
            </a:r>
            <a:r>
              <a:rPr lang="en-US" dirty="0"/>
              <a:t> specifications for the next CT Plenary </a:t>
            </a:r>
            <a:r>
              <a:rPr lang="en-US" dirty="0" smtClean="0"/>
              <a:t>after the May WG meetings. </a:t>
            </a:r>
          </a:p>
          <a:p>
            <a:r>
              <a:rPr lang="en-US" dirty="0" smtClean="0"/>
              <a:t>Providing for information and as example to follow in SA5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8474695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sz="2000" b="1" dirty="0"/>
              <a:t>Rapporteurs</a:t>
            </a:r>
            <a:r>
              <a:rPr lang="en-US" sz="2000" dirty="0"/>
              <a:t> will implement the CRs agreed in the </a:t>
            </a:r>
            <a:r>
              <a:rPr lang="en-US" sz="2000" dirty="0" err="1"/>
              <a:t>CTx</a:t>
            </a:r>
            <a:r>
              <a:rPr lang="en-US" sz="2000" dirty="0"/>
              <a:t> meetings handled in the Plenary cycle in both main body and </a:t>
            </a:r>
            <a:r>
              <a:rPr lang="en-US" sz="2000" dirty="0" err="1"/>
              <a:t>OpenAPI</a:t>
            </a:r>
            <a:r>
              <a:rPr lang="en-US" sz="2000" dirty="0"/>
              <a:t> specification. Changes will be identified with the CR number. TS version in </a:t>
            </a:r>
            <a:r>
              <a:rPr lang="en-US" sz="2000" dirty="0" err="1"/>
              <a:t>externalDocs</a:t>
            </a:r>
            <a:r>
              <a:rPr lang="en-US" sz="2000" dirty="0"/>
              <a:t> will not be modified. </a:t>
            </a:r>
            <a:r>
              <a:rPr lang="en-US" sz="2000" b="1" dirty="0"/>
              <a:t>Rapporteurs </a:t>
            </a:r>
            <a:r>
              <a:rPr lang="en-US" sz="2000" dirty="0"/>
              <a:t>will also generate the </a:t>
            </a:r>
            <a:r>
              <a:rPr lang="en-US" sz="2000" dirty="0" err="1"/>
              <a:t>yaml</a:t>
            </a:r>
            <a:r>
              <a:rPr lang="en-US" sz="2000" dirty="0"/>
              <a:t> file by using a proper text editor (e.g. </a:t>
            </a:r>
            <a:r>
              <a:rPr lang="en-US" sz="2000" dirty="0" err="1"/>
              <a:t>NotePad</a:t>
            </a:r>
            <a:r>
              <a:rPr lang="en-US" sz="2000" dirty="0"/>
              <a:t>++)</a:t>
            </a:r>
            <a:endParaRPr lang="fr-FR" sz="2000" dirty="0"/>
          </a:p>
          <a:p>
            <a:pPr marL="457200" lvl="0" indent="-457200">
              <a:buFont typeface="+mj-lt"/>
              <a:buAutoNum type="arabicPeriod"/>
            </a:pPr>
            <a:r>
              <a:rPr lang="en-US" sz="2000" b="1" dirty="0"/>
              <a:t>Rapporteurs</a:t>
            </a:r>
            <a:r>
              <a:rPr lang="en-US" sz="2000" dirty="0"/>
              <a:t> will store by </a:t>
            </a:r>
            <a:r>
              <a:rPr lang="en-US" sz="2000" b="1" dirty="0"/>
              <a:t>Wednesday 22</a:t>
            </a:r>
            <a:r>
              <a:rPr lang="en-US" sz="2000" b="1" baseline="30000" dirty="0"/>
              <a:t>nd</a:t>
            </a:r>
            <a:r>
              <a:rPr lang="en-US" sz="2000" b="1" dirty="0"/>
              <a:t>, 17:00 CET</a:t>
            </a:r>
            <a:r>
              <a:rPr lang="en-US" sz="2000" dirty="0"/>
              <a:t> the updated TSs in a zip file that will contain the </a:t>
            </a:r>
            <a:r>
              <a:rPr lang="en-US" sz="2000" dirty="0" err="1"/>
              <a:t>yaml</a:t>
            </a:r>
            <a:r>
              <a:rPr lang="en-US" sz="2000" dirty="0"/>
              <a:t> file in the following directories:</a:t>
            </a:r>
            <a:endParaRPr lang="fr-FR" sz="2000" dirty="0"/>
          </a:p>
          <a:p>
            <a:pPr lvl="1"/>
            <a:r>
              <a:rPr lang="en-US" sz="1800" dirty="0"/>
              <a:t>CT3: </a:t>
            </a:r>
            <a:r>
              <a:rPr lang="en-US" sz="1800" u="sng" dirty="0">
                <a:hlinkClick r:id="rId2"/>
              </a:rPr>
              <a:t>ftp://ftp.3gpp.org/Email_Discussions/CT3/CT84/Draft</a:t>
            </a:r>
            <a:endParaRPr lang="fr-FR" sz="1800" dirty="0"/>
          </a:p>
          <a:p>
            <a:pPr lvl="1"/>
            <a:r>
              <a:rPr lang="en-US" sz="1800" dirty="0"/>
              <a:t>CT4: </a:t>
            </a:r>
            <a:r>
              <a:rPr lang="en-US" sz="1800" u="sng" dirty="0">
                <a:hlinkClick r:id="rId3"/>
              </a:rPr>
              <a:t>ftp://ftp.3gpp.org/Email_Discussions/CT4/CT84/Draft</a:t>
            </a:r>
            <a:endParaRPr lang="fr-FR" sz="1800" dirty="0"/>
          </a:p>
          <a:p>
            <a:pPr lvl="1"/>
            <a:r>
              <a:rPr lang="en-US" sz="1600" u="sng" dirty="0"/>
              <a:t>Use EOL account to get access to the repository.</a:t>
            </a:r>
            <a:endParaRPr lang="fr-FR" sz="1600" dirty="0"/>
          </a:p>
          <a:p>
            <a:pPr lvl="1"/>
            <a:r>
              <a:rPr lang="en-US" sz="1600" b="1" dirty="0"/>
              <a:t>Rapporteurs </a:t>
            </a:r>
            <a:r>
              <a:rPr lang="en-US" sz="1600" dirty="0"/>
              <a:t>will indicate in the </a:t>
            </a:r>
            <a:r>
              <a:rPr lang="en-US" sz="1600" dirty="0" err="1"/>
              <a:t>CTx</a:t>
            </a:r>
            <a:r>
              <a:rPr lang="en-US" sz="1600" dirty="0"/>
              <a:t> reflector when the file is available and will also upload the </a:t>
            </a:r>
            <a:r>
              <a:rPr lang="en-US" sz="1600" dirty="0" err="1"/>
              <a:t>yaml</a:t>
            </a:r>
            <a:r>
              <a:rPr lang="en-US" sz="1600" dirty="0"/>
              <a:t> files in ETSI Forge.</a:t>
            </a:r>
            <a:endParaRPr lang="fr-FR" sz="1600" dirty="0"/>
          </a:p>
          <a:p>
            <a:pPr lvl="1"/>
            <a:r>
              <a:rPr lang="en-US" sz="1600" dirty="0"/>
              <a:t>The stored version in both places will also include corrections on the topics identified by the rapporteur in the implementation process.</a:t>
            </a:r>
            <a:endParaRPr lang="fr-FR" sz="16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5726575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 startAt="3"/>
            </a:pPr>
            <a:r>
              <a:rPr lang="en-US" sz="2000" b="1" dirty="0"/>
              <a:t>All syntax errors </a:t>
            </a:r>
            <a:r>
              <a:rPr lang="en-US" sz="2000" dirty="0"/>
              <a:t>identified by the rapporteur or any other delegate after the 3GPP meeting will be solved by bringing company CRs to the CT Plenary.</a:t>
            </a:r>
            <a:endParaRPr lang="fr-FR" sz="2000" dirty="0"/>
          </a:p>
          <a:p>
            <a:pPr marL="457200" lvl="0" indent="-457200">
              <a:buFont typeface="+mj-lt"/>
              <a:buAutoNum type="arabicPeriod" startAt="4"/>
            </a:pPr>
            <a:r>
              <a:rPr lang="en-US" sz="2000" b="1" dirty="0"/>
              <a:t>Rapporteurs </a:t>
            </a:r>
            <a:r>
              <a:rPr lang="en-US" sz="2000" dirty="0"/>
              <a:t>will store the updated TS version and </a:t>
            </a:r>
            <a:r>
              <a:rPr lang="en-US" sz="2000" dirty="0" err="1"/>
              <a:t>yaml</a:t>
            </a:r>
            <a:r>
              <a:rPr lang="en-US" sz="2000" dirty="0"/>
              <a:t> file by </a:t>
            </a:r>
            <a:r>
              <a:rPr lang="en-US" sz="2000" b="1" dirty="0"/>
              <a:t>Wednesday 29th, 17:00 CET</a:t>
            </a:r>
            <a:r>
              <a:rPr lang="en-US" sz="2000" dirty="0"/>
              <a:t> in the directories below:</a:t>
            </a:r>
            <a:endParaRPr lang="fr-FR" sz="2000" dirty="0"/>
          </a:p>
          <a:p>
            <a:pPr lvl="1"/>
            <a:r>
              <a:rPr lang="en-US" sz="1800" dirty="0"/>
              <a:t>CT3: </a:t>
            </a:r>
            <a:r>
              <a:rPr lang="en-US" sz="1800" u="sng" dirty="0">
                <a:hlinkClick r:id="rId2"/>
              </a:rPr>
              <a:t>ftp://ftp.3gpp.org/Email_Discussions/CT3/CT84/Stable</a:t>
            </a:r>
            <a:r>
              <a:rPr lang="en-US" sz="1800" dirty="0"/>
              <a:t> </a:t>
            </a:r>
            <a:endParaRPr lang="fr-FR" sz="1800" dirty="0"/>
          </a:p>
          <a:p>
            <a:pPr lvl="1"/>
            <a:r>
              <a:rPr lang="en-US" sz="1800" dirty="0"/>
              <a:t>CT4: </a:t>
            </a:r>
            <a:r>
              <a:rPr lang="en-US" sz="1800" u="sng" dirty="0">
                <a:hlinkClick r:id="rId3"/>
              </a:rPr>
              <a:t>ftp://ftp.3gpp.org/Email_Discussions/CT4/CT84/Stable</a:t>
            </a:r>
            <a:r>
              <a:rPr lang="en-US" sz="1800" dirty="0"/>
              <a:t> </a:t>
            </a:r>
            <a:endParaRPr lang="fr-FR" sz="1800" dirty="0"/>
          </a:p>
          <a:p>
            <a:pPr marL="457200" lvl="0" indent="-457200">
              <a:buFont typeface="+mj-lt"/>
              <a:buAutoNum type="arabicPeriod" startAt="5"/>
            </a:pPr>
            <a:r>
              <a:rPr lang="en-US" sz="2000" b="1" dirty="0"/>
              <a:t>After the Plenary</a:t>
            </a:r>
            <a:r>
              <a:rPr lang="en-US" sz="2000" dirty="0"/>
              <a:t>, before </a:t>
            </a:r>
            <a:r>
              <a:rPr lang="en-US" sz="2000" b="1" dirty="0"/>
              <a:t>Friday June 7</a:t>
            </a:r>
            <a:r>
              <a:rPr lang="en-US" sz="2000" b="1" baseline="30000" dirty="0"/>
              <a:t>th</a:t>
            </a:r>
            <a:r>
              <a:rPr lang="en-US" sz="2000" b="1" dirty="0"/>
              <a:t> 17:00 CET</a:t>
            </a:r>
            <a:r>
              <a:rPr lang="en-US" sz="2000" dirty="0"/>
              <a:t> , </a:t>
            </a:r>
            <a:r>
              <a:rPr lang="en-US" sz="2000" b="1" dirty="0"/>
              <a:t>rapporteurs </a:t>
            </a:r>
            <a:r>
              <a:rPr lang="en-US" sz="2000" dirty="0"/>
              <a:t>will prepare the final TS version, including </a:t>
            </a:r>
            <a:r>
              <a:rPr lang="en-US" sz="2000" dirty="0" err="1"/>
              <a:t>yaml</a:t>
            </a:r>
            <a:r>
              <a:rPr lang="en-US" sz="2000" dirty="0"/>
              <a:t> file, ensuring that all the approved CRs are implemented and will store them under:</a:t>
            </a:r>
            <a:endParaRPr lang="fr-FR" sz="2000" dirty="0"/>
          </a:p>
          <a:p>
            <a:pPr lvl="1"/>
            <a:r>
              <a:rPr lang="en-US" sz="1800" dirty="0"/>
              <a:t>CT3: </a:t>
            </a:r>
            <a:r>
              <a:rPr lang="en-US" sz="1800" u="sng" dirty="0">
                <a:hlinkClick r:id="rId4"/>
              </a:rPr>
              <a:t>ftp://ftp.3gpp.org/Email_Discussions/CT3/CT84/Final</a:t>
            </a:r>
            <a:r>
              <a:rPr lang="en-US" sz="1800" dirty="0"/>
              <a:t> </a:t>
            </a:r>
            <a:endParaRPr lang="fr-FR" sz="1800" dirty="0"/>
          </a:p>
          <a:p>
            <a:pPr lvl="1"/>
            <a:r>
              <a:rPr lang="en-US" sz="1800" dirty="0"/>
              <a:t>CT4: </a:t>
            </a:r>
            <a:r>
              <a:rPr lang="en-US" sz="1800" u="sng" dirty="0">
                <a:hlinkClick r:id="rId5"/>
              </a:rPr>
              <a:t>ftp://ftp.3gpp.org/Email_Discussions/CT4/CT84/Final</a:t>
            </a:r>
            <a:r>
              <a:rPr lang="en-US" sz="1800" dirty="0"/>
              <a:t> </a:t>
            </a:r>
            <a:endParaRPr lang="fr-FR" sz="1800" dirty="0"/>
          </a:p>
          <a:p>
            <a:pPr lvl="1"/>
            <a:r>
              <a:rPr lang="en-US" sz="1600" b="1" dirty="0"/>
              <a:t>MCC </a:t>
            </a:r>
            <a:r>
              <a:rPr lang="en-US" sz="1600" dirty="0"/>
              <a:t>will increment the TS version of the </a:t>
            </a:r>
            <a:r>
              <a:rPr lang="en-US" sz="1600" dirty="0" err="1"/>
              <a:t>externalDocs</a:t>
            </a:r>
            <a:r>
              <a:rPr lang="en-US" sz="1600" dirty="0"/>
              <a:t> when needed.</a:t>
            </a:r>
            <a:endParaRPr lang="fr-FR" sz="16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58568710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6"/>
            </a:pPr>
            <a:r>
              <a:rPr lang="en-US" b="1" dirty="0"/>
              <a:t>MCC</a:t>
            </a:r>
            <a:r>
              <a:rPr lang="en-US" dirty="0"/>
              <a:t> will ensure that all CRs are correctly implemented and will share the draft TSs the week after the Plenary.</a:t>
            </a:r>
            <a:endParaRPr lang="fr-FR" dirty="0"/>
          </a:p>
          <a:p>
            <a:r>
              <a:rPr lang="en-US" b="1" dirty="0"/>
              <a:t>Rapporteurs &amp; delegates</a:t>
            </a:r>
            <a:r>
              <a:rPr lang="en-US" dirty="0"/>
              <a:t> are encouraged to check that all CRs are properly implemented and to use ETSI Forge tool for that purpose.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144973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Lionel Morand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>
                <a:latin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Lionel.morand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@ornage.com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E2BD6FD-8F1B-4849-925B-18F6C4216005}"/>
              </a:ext>
            </a:extLst>
          </p:cNvPr>
          <p:cNvSpPr txBox="1">
            <a:spLocks/>
          </p:cNvSpPr>
          <p:nvPr/>
        </p:nvSpPr>
        <p:spPr bwMode="auto">
          <a:xfrm>
            <a:off x="2246402" y="479368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Saurav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Saurav.Arora@3gpp.org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17E74F5-FCD4-4D61-A4F6-2645D8F7F6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89" y="4246086"/>
            <a:ext cx="1383764" cy="15795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0866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CT4#91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4F06D745-F9A9-41DB-A280-B7E9B1D02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0898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="" xmlns:a16="http://schemas.microsoft.com/office/drawing/2014/main" id="{40FDE7BF-E414-4B6C-9B7A-B34D38ECA3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29855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C:\Program Files (x86)\Microsoft Office\MEDIA\CAGCAT10\j023468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7" y="2029855"/>
            <a:ext cx="1270000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82346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</a:t>
            </a:r>
            <a:r>
              <a:rPr lang="en-US" dirty="0" smtClean="0"/>
              <a:t>CT#84 </a:t>
            </a:r>
            <a:r>
              <a:rPr lang="en-US" dirty="0"/>
              <a:t>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230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986 Cat B/C/D/F 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14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7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 </a:t>
            </a:r>
            <a:r>
              <a:rPr lang="en-US" altLang="fr-FR" dirty="0"/>
              <a:t>CT#84:</a:t>
            </a:r>
          </a:p>
          <a:p>
            <a:pPr lvl="1"/>
            <a:r>
              <a:rPr lang="en-US" altLang="fr-FR" dirty="0"/>
              <a:t>175 registered</a:t>
            </a:r>
          </a:p>
          <a:p>
            <a:pPr lvl="2"/>
            <a:r>
              <a:rPr lang="en-US" dirty="0"/>
              <a:t>136 confirmed registration</a:t>
            </a:r>
          </a:p>
          <a:p>
            <a:pPr lvl="2"/>
            <a:r>
              <a:rPr lang="en-US" dirty="0"/>
              <a:t>~ 70 attended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8 – Release 14 Status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dirty="0"/>
              <a:t>0</a:t>
            </a:r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xmlns="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2 (Cat F)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 (2 Cat A)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2 (Cat F), 2 (Cat A)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24 (Cat F), 4 (Cat A)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396 (530)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All Rel-15 related Work Items 100% in CT#82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6722</TotalTime>
  <Words>2579</Words>
  <Application>Microsoft Office PowerPoint</Application>
  <PresentationFormat>Personnalisé</PresentationFormat>
  <Paragraphs>632</Paragraphs>
  <Slides>35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Office Theme</vt:lpstr>
      <vt:lpstr>CT Status Report  to TSG SA#84</vt:lpstr>
      <vt:lpstr>TSG CT Officials</vt:lpstr>
      <vt:lpstr>TSG CT WG1 Officials</vt:lpstr>
      <vt:lpstr>TSG CT WG3 Officials</vt:lpstr>
      <vt:lpstr>TSG CT WG4 Officials</vt:lpstr>
      <vt:lpstr>TSG CT WG6 Officials</vt:lpstr>
      <vt:lpstr>TSG WG CT#84 Statistics</vt:lpstr>
      <vt:lpstr>Release 8 – Release 14 Status</vt:lpstr>
      <vt:lpstr>Release 15 Status</vt:lpstr>
      <vt:lpstr>Release 16 Status</vt:lpstr>
      <vt:lpstr>New approved  Study/Work Items 1/2</vt:lpstr>
      <vt:lpstr>New approved  Study/Work Items 2/2</vt:lpstr>
      <vt:lpstr>Revised approved  Study/Work Items</vt:lpstr>
      <vt:lpstr>New Rel-16 TR/TS for information</vt:lpstr>
      <vt:lpstr>For Information to SA   1/2</vt:lpstr>
      <vt:lpstr>For Information to SA   2/2</vt:lpstr>
      <vt:lpstr>For Action to SA    1/2</vt:lpstr>
      <vt:lpstr>For Action to SA    2/2</vt:lpstr>
      <vt:lpstr>Acknowledgement</vt:lpstr>
      <vt:lpstr>Annex</vt:lpstr>
      <vt:lpstr>New Specification numbers</vt:lpstr>
      <vt:lpstr>New allocated Specification numbers 1/2</vt:lpstr>
      <vt:lpstr>New allocated Specification numbers 2/2</vt:lpstr>
      <vt:lpstr>CRs for conditional approval </vt:lpstr>
      <vt:lpstr>CRs for conditional approval (CT1)  1/3</vt:lpstr>
      <vt:lpstr>CRs for conditional approval (CT1)  2/3</vt:lpstr>
      <vt:lpstr>CRs for conditional approval (CT1)  3/3</vt:lpstr>
      <vt:lpstr>CRs for conditional approval (CT3)</vt:lpstr>
      <vt:lpstr>CRs for conditional approval (CT4)</vt:lpstr>
      <vt:lpstr>OpenAPI files handling in CT WG ETSI Forge </vt:lpstr>
      <vt:lpstr>Présentation PowerPoint</vt:lpstr>
      <vt:lpstr>Présentation PowerPoint</vt:lpstr>
      <vt:lpstr>Présentation PowerPoint</vt:lpstr>
      <vt:lpstr>Présentation PowerPoint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661</cp:revision>
  <dcterms:created xsi:type="dcterms:W3CDTF">2010-02-05T13:52:04Z</dcterms:created>
  <dcterms:modified xsi:type="dcterms:W3CDTF">2019-06-04T23:22:38Z</dcterms:modified>
  <cp:contentStatus>Template 2017</cp:contentStatus>
</cp:coreProperties>
</file>